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nva Sans"/>
      <p:regular r:id="rId13"/>
    </p:embeddedFont>
    <p:embeddedFont>
      <p:font typeface="Canva Sans Bold"/>
      <p:regular r:id="rId14"/>
    </p:embeddedFont>
    <p:embeddedFont>
      <p:font typeface="DM Sans" pitchFamily="2" charset="0"/>
      <p:regular r:id="rId15"/>
    </p:embeddedFont>
    <p:embeddedFont>
      <p:font typeface="Montserrat" panose="00000500000000000000" pitchFamily="2"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96"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jpg>
</file>

<file path=ppt/media/image10.jpg>
</file>

<file path=ppt/media/image2.png>
</file>

<file path=ppt/media/image3.svg>
</file>

<file path=ppt/media/image4.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0"/>
            <a:lum/>
          </a:blip>
          <a:srcRect/>
          <a:stretch>
            <a:fillRect l="-13000" r="-13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648029">
            <a:off x="14465523" y="8431707"/>
            <a:ext cx="7061148" cy="5751626"/>
          </a:xfrm>
          <a:custGeom>
            <a:avLst/>
            <a:gdLst/>
            <a:ahLst/>
            <a:cxnLst/>
            <a:rect l="l" t="t" r="r" b="b"/>
            <a:pathLst>
              <a:path w="7061148" h="5751626">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513884" y="-1935335"/>
            <a:ext cx="7987150" cy="6505897"/>
          </a:xfrm>
          <a:custGeom>
            <a:avLst/>
            <a:gdLst/>
            <a:ahLst/>
            <a:cxnLst/>
            <a:rect l="l" t="t" r="r" b="b"/>
            <a:pathLst>
              <a:path w="7987150" h="6505897">
                <a:moveTo>
                  <a:pt x="0" y="0"/>
                </a:moveTo>
                <a:lnTo>
                  <a:pt x="7987150" y="0"/>
                </a:lnTo>
                <a:lnTo>
                  <a:pt x="7987150" y="6505897"/>
                </a:lnTo>
                <a:lnTo>
                  <a:pt x="0" y="650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2084" y="-57729"/>
            <a:ext cx="18320084" cy="13627295"/>
          </a:xfrm>
          <a:custGeom>
            <a:avLst/>
            <a:gdLst/>
            <a:ahLst/>
            <a:cxnLst/>
            <a:rect l="l" t="t" r="r" b="b"/>
            <a:pathLst>
              <a:path w="15961692" h="13627295">
                <a:moveTo>
                  <a:pt x="0" y="0"/>
                </a:moveTo>
                <a:lnTo>
                  <a:pt x="15961692" y="0"/>
                </a:lnTo>
                <a:lnTo>
                  <a:pt x="15961692" y="13627295"/>
                </a:lnTo>
                <a:lnTo>
                  <a:pt x="0" y="13627295"/>
                </a:lnTo>
                <a:lnTo>
                  <a:pt x="0" y="0"/>
                </a:lnTo>
                <a:close/>
              </a:path>
            </a:pathLst>
          </a:custGeom>
          <a:blipFill dpi="0" rotWithShape="1">
            <a:blip r:embed="rId4">
              <a:extLst>
                <a:ext uri="{28A0092B-C50C-407E-A947-70E740481C1C}">
                  <a14:useLocalDpi xmlns:a14="http://schemas.microsoft.com/office/drawing/2010/main" val="0"/>
                </a:ext>
              </a:extLst>
            </a:blip>
            <a:srcRect/>
            <a:stretch>
              <a:fillRect/>
            </a:stretch>
          </a:blipFill>
        </p:spPr>
      </p:sp>
      <p:grpSp>
        <p:nvGrpSpPr>
          <p:cNvPr id="5" name="Group 5"/>
          <p:cNvGrpSpPr/>
          <p:nvPr/>
        </p:nvGrpSpPr>
        <p:grpSpPr>
          <a:xfrm>
            <a:off x="2854232" y="1666697"/>
            <a:ext cx="12615137" cy="5974142"/>
            <a:chOff x="0" y="0"/>
            <a:chExt cx="1893788" cy="896840"/>
          </a:xfrm>
          <a:solidFill>
            <a:schemeClr val="bg1"/>
          </a:solidFill>
        </p:grpSpPr>
        <p:sp>
          <p:nvSpPr>
            <p:cNvPr id="6" name="Freeform 6"/>
            <p:cNvSpPr/>
            <p:nvPr/>
          </p:nvSpPr>
          <p:spPr>
            <a:xfrm>
              <a:off x="0" y="0"/>
              <a:ext cx="1893788" cy="896840"/>
            </a:xfrm>
            <a:custGeom>
              <a:avLst/>
              <a:gdLst/>
              <a:ahLst/>
              <a:cxnLst/>
              <a:rect l="l" t="t" r="r" b="b"/>
              <a:pathLst>
                <a:path w="1893788" h="896840">
                  <a:moveTo>
                    <a:pt x="0" y="0"/>
                  </a:moveTo>
                  <a:lnTo>
                    <a:pt x="1893788" y="0"/>
                  </a:lnTo>
                  <a:lnTo>
                    <a:pt x="1893788" y="896840"/>
                  </a:lnTo>
                  <a:lnTo>
                    <a:pt x="0" y="896840"/>
                  </a:lnTo>
                  <a:close/>
                </a:path>
              </a:pathLst>
            </a:custGeom>
            <a:grpFill/>
            <a:ln w="38100" cap="sq">
              <a:solidFill>
                <a:srgbClr val="FEFFFF"/>
              </a:solidFill>
              <a:prstDash val="solid"/>
              <a:miter/>
            </a:ln>
          </p:spPr>
        </p:sp>
        <p:sp>
          <p:nvSpPr>
            <p:cNvPr id="7" name="TextBox 7"/>
            <p:cNvSpPr txBox="1"/>
            <p:nvPr/>
          </p:nvSpPr>
          <p:spPr>
            <a:xfrm>
              <a:off x="0" y="-19050"/>
              <a:ext cx="1893788" cy="915890"/>
            </a:xfrm>
            <a:prstGeom prst="rect">
              <a:avLst/>
            </a:prstGeom>
            <a:grpFill/>
          </p:spPr>
          <p:txBody>
            <a:bodyPr lIns="50800" tIns="50800" rIns="50800" bIns="50800" rtlCol="0" anchor="ctr"/>
            <a:lstStyle/>
            <a:p>
              <a:pPr algn="ctr">
                <a:lnSpc>
                  <a:spcPts val="2859"/>
                </a:lnSpc>
              </a:pPr>
              <a:endParaRPr/>
            </a:p>
          </p:txBody>
        </p:sp>
      </p:grpSp>
      <p:sp>
        <p:nvSpPr>
          <p:cNvPr id="9" name="TextBox 9"/>
          <p:cNvSpPr txBox="1"/>
          <p:nvPr/>
        </p:nvSpPr>
        <p:spPr>
          <a:xfrm>
            <a:off x="2818631" y="2793460"/>
            <a:ext cx="11906252" cy="4284506"/>
          </a:xfrm>
          <a:prstGeom prst="rect">
            <a:avLst/>
          </a:prstGeom>
        </p:spPr>
        <p:txBody>
          <a:bodyPr lIns="0" tIns="0" rIns="0" bIns="0" rtlCol="0" anchor="t">
            <a:spAutoFit/>
          </a:bodyPr>
          <a:lstStyle/>
          <a:p>
            <a:pPr algn="ctr">
              <a:lnSpc>
                <a:spcPts val="11280"/>
              </a:lnSpc>
            </a:pPr>
            <a:r>
              <a:rPr lang="en-US" sz="8800" b="0" i="0" dirty="0">
                <a:solidFill>
                  <a:schemeClr val="tx2">
                    <a:lumMod val="75000"/>
                  </a:schemeClr>
                </a:solidFill>
                <a:effectLst/>
                <a:latin typeface="Montserrat" panose="020F0502020204030204" pitchFamily="2" charset="0"/>
              </a:rPr>
              <a:t>BOOK A DOCTOR USING MERN</a:t>
            </a:r>
          </a:p>
          <a:p>
            <a:pPr algn="ctr">
              <a:lnSpc>
                <a:spcPts val="11280"/>
              </a:lnSpc>
            </a:pPr>
            <a:endParaRPr lang="en-US" sz="8173" spc="2002" dirty="0">
              <a:solidFill>
                <a:srgbClr val="F5FBF9"/>
              </a:solidFill>
              <a:latin typeface="DM Sans"/>
              <a:ea typeface="DM Sans"/>
              <a:cs typeface="DM Sans"/>
              <a:sym typeface="DM Sans"/>
            </a:endParaRPr>
          </a:p>
        </p:txBody>
      </p:sp>
      <p:sp>
        <p:nvSpPr>
          <p:cNvPr id="10" name="Freeform 10"/>
          <p:cNvSpPr/>
          <p:nvPr/>
        </p:nvSpPr>
        <p:spPr>
          <a:xfrm>
            <a:off x="14454076" y="-3121190"/>
            <a:ext cx="7084041" cy="6048000"/>
          </a:xfrm>
          <a:custGeom>
            <a:avLst/>
            <a:gdLst/>
            <a:ahLst/>
            <a:cxnLst/>
            <a:rect l="l" t="t" r="r" b="b"/>
            <a:pathLst>
              <a:path w="7084041" h="6048000">
                <a:moveTo>
                  <a:pt x="0" y="0"/>
                </a:moveTo>
                <a:lnTo>
                  <a:pt x="7084041" y="0"/>
                </a:lnTo>
                <a:lnTo>
                  <a:pt x="7084041" y="6048000"/>
                </a:lnTo>
                <a:lnTo>
                  <a:pt x="0" y="6048000"/>
                </a:lnTo>
                <a:lnTo>
                  <a:pt x="0" y="0"/>
                </a:lnTo>
                <a:close/>
              </a:path>
            </a:pathLst>
          </a:custGeom>
          <a:blipFill>
            <a:blip r:embed="rId5"/>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035526" y="537527"/>
            <a:ext cx="6216948"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DOCTORS LIST</a:t>
            </a:r>
          </a:p>
        </p:txBody>
      </p:sp>
      <p:pic>
        <p:nvPicPr>
          <p:cNvPr id="5" name="Picture 4">
            <a:extLst>
              <a:ext uri="{FF2B5EF4-FFF2-40B4-BE49-F238E27FC236}">
                <a16:creationId xmlns:a16="http://schemas.microsoft.com/office/drawing/2014/main" id="{7C3C6545-BEC4-3546-5E26-8104FC6D0E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2019300"/>
            <a:ext cx="15544800" cy="71628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7AE482-261D-EA26-F88D-8E5FA840FE89}"/>
              </a:ext>
            </a:extLst>
          </p:cNvPr>
          <p:cNvSpPr txBox="1"/>
          <p:nvPr/>
        </p:nvSpPr>
        <p:spPr>
          <a:xfrm>
            <a:off x="5791200" y="876300"/>
            <a:ext cx="9144000" cy="923330"/>
          </a:xfrm>
          <a:prstGeom prst="rect">
            <a:avLst/>
          </a:prstGeom>
          <a:noFill/>
        </p:spPr>
        <p:txBody>
          <a:bodyPr wrap="square">
            <a:spAutoFit/>
          </a:bodyPr>
          <a:lstStyle/>
          <a:p>
            <a:r>
              <a:rPr lang="en-US" sz="5200" b="1" dirty="0">
                <a:solidFill>
                  <a:srgbClr val="002060"/>
                </a:solidFill>
                <a:latin typeface="Canva Sans Bold"/>
                <a:ea typeface="Canva Sans Bold"/>
                <a:cs typeface="Canva Sans Bold"/>
                <a:sym typeface="Canva Sans Bold"/>
              </a:rPr>
              <a:t>DOCTORS APPLICATIONS</a:t>
            </a:r>
            <a:endParaRPr lang="en-IN" sz="5200" dirty="0">
              <a:solidFill>
                <a:srgbClr val="002060"/>
              </a:solidFill>
            </a:endParaRPr>
          </a:p>
        </p:txBody>
      </p:sp>
      <p:pic>
        <p:nvPicPr>
          <p:cNvPr id="5" name="Picture 4">
            <a:extLst>
              <a:ext uri="{FF2B5EF4-FFF2-40B4-BE49-F238E27FC236}">
                <a16:creationId xmlns:a16="http://schemas.microsoft.com/office/drawing/2014/main" id="{324E9998-CC44-A323-D253-B0B422493A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2133600"/>
            <a:ext cx="14630400" cy="7239000"/>
          </a:xfrm>
          <a:prstGeom prst="rect">
            <a:avLst/>
          </a:prstGeom>
        </p:spPr>
      </p:pic>
    </p:spTree>
    <p:extLst>
      <p:ext uri="{BB962C8B-B14F-4D97-AF65-F5344CB8AC3E}">
        <p14:creationId xmlns:p14="http://schemas.microsoft.com/office/powerpoint/2010/main" val="3485267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09599" y="933450"/>
            <a:ext cx="9372600" cy="846835"/>
          </a:xfrm>
          <a:prstGeom prst="rect">
            <a:avLst/>
          </a:prstGeom>
        </p:spPr>
        <p:txBody>
          <a:bodyPr wrap="square" lIns="0" tIns="0" rIns="0" bIns="0" rtlCol="0" anchor="t">
            <a:spAutoFit/>
          </a:bodyPr>
          <a:lstStyle/>
          <a:p>
            <a:pPr algn="ctr">
              <a:lnSpc>
                <a:spcPts val="6900"/>
              </a:lnSpc>
              <a:spcBef>
                <a:spcPct val="0"/>
              </a:spcBef>
            </a:pPr>
            <a:r>
              <a:rPr lang="en-US" sz="5000" spc="490" dirty="0">
                <a:solidFill>
                  <a:srgbClr val="002060"/>
                </a:solidFill>
                <a:latin typeface="DM Sans"/>
                <a:ea typeface="DM Sans"/>
                <a:cs typeface="DM Sans"/>
                <a:sym typeface="DM Sans"/>
              </a:rPr>
              <a:t>TEAM MEMBERS</a:t>
            </a:r>
          </a:p>
        </p:txBody>
      </p:sp>
      <p:sp>
        <p:nvSpPr>
          <p:cNvPr id="3" name="TextBox 3"/>
          <p:cNvSpPr txBox="1"/>
          <p:nvPr/>
        </p:nvSpPr>
        <p:spPr>
          <a:xfrm>
            <a:off x="1028700" y="2843971"/>
            <a:ext cx="12766101" cy="6318140"/>
          </a:xfrm>
          <a:prstGeom prst="rect">
            <a:avLst/>
          </a:prstGeom>
        </p:spPr>
        <p:txBody>
          <a:bodyPr lIns="0" tIns="0" rIns="0" bIns="0" rtlCol="0" anchor="t">
            <a:spAutoFit/>
          </a:bodyPr>
          <a:lstStyle/>
          <a:p>
            <a:pPr marL="863603" lvl="1" indent="-431801" algn="just">
              <a:lnSpc>
                <a:spcPts val="5520"/>
              </a:lnSpc>
              <a:buAutoNum type="arabicPeriod"/>
            </a:pPr>
            <a:r>
              <a:rPr lang="en-US" sz="4000" spc="392" dirty="0">
                <a:solidFill>
                  <a:srgbClr val="002060"/>
                </a:solidFill>
                <a:latin typeface="DM Sans"/>
                <a:ea typeface="DM Sans"/>
                <a:cs typeface="DM Sans"/>
                <a:sym typeface="DM Sans"/>
              </a:rPr>
              <a:t>Adlin Gracia D – 210121104003</a:t>
            </a:r>
          </a:p>
          <a:p>
            <a:pPr marL="863603" lvl="1" indent="-431801" algn="just">
              <a:lnSpc>
                <a:spcPts val="5520"/>
              </a:lnSpc>
              <a:buAutoNum type="arabicPeriod"/>
            </a:pPr>
            <a:r>
              <a:rPr lang="en-US" sz="4000" spc="392" dirty="0">
                <a:solidFill>
                  <a:srgbClr val="002060"/>
                </a:solidFill>
                <a:latin typeface="DM Sans"/>
                <a:ea typeface="DM Sans"/>
                <a:cs typeface="DM Sans"/>
                <a:sym typeface="DM Sans"/>
              </a:rPr>
              <a:t>Divya Priya      - 210121104014</a:t>
            </a:r>
          </a:p>
          <a:p>
            <a:pPr marL="863603" lvl="1" indent="-431801" algn="just">
              <a:lnSpc>
                <a:spcPts val="5520"/>
              </a:lnSpc>
              <a:buAutoNum type="arabicPeriod"/>
            </a:pPr>
            <a:r>
              <a:rPr lang="en-US" sz="4000" spc="392" dirty="0">
                <a:solidFill>
                  <a:srgbClr val="002060"/>
                </a:solidFill>
                <a:latin typeface="DM Sans"/>
                <a:ea typeface="DM Sans"/>
                <a:cs typeface="DM Sans"/>
                <a:sym typeface="DM Sans"/>
              </a:rPr>
              <a:t>Christy Titus   - 210121104012</a:t>
            </a:r>
          </a:p>
          <a:p>
            <a:pPr marL="863603" lvl="1" indent="-431801" algn="just">
              <a:lnSpc>
                <a:spcPts val="5520"/>
              </a:lnSpc>
              <a:buAutoNum type="arabicPeriod"/>
            </a:pPr>
            <a:r>
              <a:rPr lang="en-US" sz="4000" spc="392" dirty="0">
                <a:solidFill>
                  <a:srgbClr val="002060"/>
                </a:solidFill>
                <a:latin typeface="DM Sans"/>
                <a:ea typeface="DM Sans"/>
                <a:cs typeface="DM Sans"/>
                <a:sym typeface="DM Sans"/>
              </a:rPr>
              <a:t>Helen              - 210121104018</a:t>
            </a:r>
          </a:p>
          <a:p>
            <a:pPr algn="ctr">
              <a:lnSpc>
                <a:spcPts val="5520"/>
              </a:lnSpc>
            </a:pPr>
            <a:endParaRPr lang="en-US" sz="4000" spc="392" dirty="0">
              <a:solidFill>
                <a:srgbClr val="FFFFFF"/>
              </a:solidFill>
              <a:latin typeface="DM Sans"/>
              <a:ea typeface="DM Sans"/>
              <a:cs typeface="DM Sans"/>
              <a:sym typeface="DM Sans"/>
            </a:endParaRPr>
          </a:p>
          <a:p>
            <a:pPr algn="ctr">
              <a:lnSpc>
                <a:spcPts val="5520"/>
              </a:lnSpc>
            </a:pPr>
            <a:endParaRPr lang="en-US" sz="4000" spc="392" dirty="0">
              <a:solidFill>
                <a:srgbClr val="FFFFFF"/>
              </a:solidFill>
              <a:latin typeface="DM Sans"/>
              <a:ea typeface="DM Sans"/>
              <a:cs typeface="DM Sans"/>
              <a:sym typeface="DM Sans"/>
            </a:endParaRPr>
          </a:p>
          <a:p>
            <a:pPr algn="ctr">
              <a:lnSpc>
                <a:spcPts val="5520"/>
              </a:lnSpc>
            </a:pPr>
            <a:endParaRPr lang="en-US" sz="4000" spc="392" dirty="0">
              <a:solidFill>
                <a:srgbClr val="FFFFFF"/>
              </a:solidFill>
              <a:latin typeface="DM Sans"/>
              <a:ea typeface="DM Sans"/>
              <a:cs typeface="DM Sans"/>
              <a:sym typeface="DM Sans"/>
            </a:endParaRPr>
          </a:p>
          <a:p>
            <a:pPr algn="l">
              <a:lnSpc>
                <a:spcPts val="5520"/>
              </a:lnSpc>
            </a:pPr>
            <a:endParaRPr lang="en-US" sz="4000" spc="392" dirty="0">
              <a:solidFill>
                <a:srgbClr val="FFFFFF"/>
              </a:solidFill>
              <a:latin typeface="DM Sans"/>
              <a:ea typeface="DM Sans"/>
              <a:cs typeface="DM Sans"/>
              <a:sym typeface="DM Sans"/>
            </a:endParaRPr>
          </a:p>
          <a:p>
            <a:pPr algn="ctr">
              <a:lnSpc>
                <a:spcPts val="5520"/>
              </a:lnSpc>
              <a:spcBef>
                <a:spcPct val="0"/>
              </a:spcBef>
            </a:pPr>
            <a:endParaRPr lang="en-US" sz="4000" spc="392" dirty="0">
              <a:solidFill>
                <a:srgbClr val="FFFFFF"/>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99442" y="895350"/>
            <a:ext cx="12384088" cy="1375334"/>
          </a:xfrm>
          <a:prstGeom prst="rect">
            <a:avLst/>
          </a:prstGeom>
        </p:spPr>
        <p:txBody>
          <a:bodyPr lIns="0" tIns="0" rIns="0" bIns="0" rtlCol="0" anchor="t">
            <a:spAutoFit/>
          </a:bodyPr>
          <a:lstStyle/>
          <a:p>
            <a:pPr algn="ctr">
              <a:lnSpc>
                <a:spcPts val="11274"/>
              </a:lnSpc>
              <a:spcBef>
                <a:spcPct val="0"/>
              </a:spcBef>
            </a:pPr>
            <a:r>
              <a:rPr lang="en-US" sz="8169" spc="800" dirty="0">
                <a:solidFill>
                  <a:srgbClr val="002060"/>
                </a:solidFill>
                <a:latin typeface="DM Sans"/>
                <a:ea typeface="DM Sans"/>
                <a:cs typeface="DM Sans"/>
                <a:sym typeface="DM Sans"/>
              </a:rPr>
              <a:t>TABLE OF CONTENTS </a:t>
            </a:r>
          </a:p>
        </p:txBody>
      </p:sp>
      <p:sp>
        <p:nvSpPr>
          <p:cNvPr id="3" name="TextBox 3"/>
          <p:cNvSpPr txBox="1"/>
          <p:nvPr/>
        </p:nvSpPr>
        <p:spPr>
          <a:xfrm>
            <a:off x="5665021" y="3304246"/>
            <a:ext cx="6430070" cy="2979470"/>
          </a:xfrm>
          <a:prstGeom prst="rect">
            <a:avLst/>
          </a:prstGeom>
        </p:spPr>
        <p:txBody>
          <a:bodyPr lIns="0" tIns="0" rIns="0" bIns="0" rtlCol="0" anchor="t">
            <a:spAutoFit/>
          </a:bodyPr>
          <a:lstStyle/>
          <a:p>
            <a:pPr marL="906775" lvl="1" indent="-453388" algn="l">
              <a:lnSpc>
                <a:spcPts val="5879"/>
              </a:lnSpc>
              <a:buAutoNum type="arabicPeriod"/>
            </a:pPr>
            <a:r>
              <a:rPr lang="en-US" sz="4199" dirty="0">
                <a:solidFill>
                  <a:srgbClr val="002060"/>
                </a:solidFill>
                <a:latin typeface="Canva Sans"/>
                <a:ea typeface="Canva Sans"/>
                <a:cs typeface="Canva Sans"/>
                <a:sym typeface="Canva Sans"/>
              </a:rPr>
              <a:t>Introduction </a:t>
            </a:r>
          </a:p>
          <a:p>
            <a:pPr marL="906775" lvl="1" indent="-453388" algn="l">
              <a:lnSpc>
                <a:spcPts val="5879"/>
              </a:lnSpc>
              <a:buAutoNum type="arabicPeriod"/>
            </a:pPr>
            <a:r>
              <a:rPr lang="en-US" sz="4199" dirty="0">
                <a:solidFill>
                  <a:srgbClr val="002060"/>
                </a:solidFill>
                <a:latin typeface="Canva Sans"/>
                <a:ea typeface="Canva Sans"/>
                <a:cs typeface="Canva Sans"/>
                <a:sym typeface="Canva Sans"/>
              </a:rPr>
              <a:t>Website architecture </a:t>
            </a:r>
          </a:p>
          <a:p>
            <a:pPr marL="906775" lvl="1" indent="-453388" algn="l">
              <a:lnSpc>
                <a:spcPts val="5879"/>
              </a:lnSpc>
              <a:buAutoNum type="arabicPeriod"/>
            </a:pPr>
            <a:r>
              <a:rPr lang="en-US" sz="4199" dirty="0">
                <a:solidFill>
                  <a:srgbClr val="002060"/>
                </a:solidFill>
                <a:latin typeface="Canva Sans"/>
                <a:ea typeface="Canva Sans"/>
                <a:cs typeface="Canva Sans"/>
                <a:sym typeface="Canva Sans"/>
              </a:rPr>
              <a:t>Technologies used </a:t>
            </a:r>
          </a:p>
          <a:p>
            <a:pPr marL="906775" lvl="1" indent="-453388" algn="l">
              <a:lnSpc>
                <a:spcPts val="5879"/>
              </a:lnSpc>
              <a:buAutoNum type="arabicPeriod"/>
            </a:pPr>
            <a:r>
              <a:rPr lang="en-US" sz="4199" dirty="0">
                <a:solidFill>
                  <a:srgbClr val="002060"/>
                </a:solidFill>
                <a:latin typeface="Canva Sans"/>
                <a:ea typeface="Canva Sans"/>
                <a:cs typeface="Canva Sans"/>
                <a:sym typeface="Canva Sans"/>
              </a:rPr>
              <a:t>Functional demo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47800" y="490225"/>
            <a:ext cx="5337274"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INTRODUCTION </a:t>
            </a:r>
          </a:p>
        </p:txBody>
      </p:sp>
      <p:sp>
        <p:nvSpPr>
          <p:cNvPr id="3" name="TextBox 3"/>
          <p:cNvSpPr txBox="1"/>
          <p:nvPr/>
        </p:nvSpPr>
        <p:spPr>
          <a:xfrm>
            <a:off x="1905000" y="2005382"/>
            <a:ext cx="15621000" cy="7347845"/>
          </a:xfrm>
          <a:prstGeom prst="rect">
            <a:avLst/>
          </a:prstGeom>
        </p:spPr>
        <p:txBody>
          <a:bodyPr wrap="square" lIns="0" tIns="0" rIns="0" bIns="0" rtlCol="0" anchor="t">
            <a:spAutoFit/>
          </a:bodyPr>
          <a:lstStyle/>
          <a:p>
            <a:pPr algn="l">
              <a:lnSpc>
                <a:spcPts val="4759"/>
              </a:lnSpc>
            </a:pPr>
            <a:r>
              <a:rPr lang="en-US" sz="3399" dirty="0">
                <a:solidFill>
                  <a:srgbClr val="002060"/>
                </a:solidFill>
                <a:latin typeface="Canva Sans"/>
                <a:ea typeface="Canva Sans"/>
                <a:cs typeface="Canva Sans"/>
                <a:sym typeface="Canva Sans"/>
              </a:rPr>
              <a:t>Book a Doctor is a full-stack web application built using the MERN (MongoDB, Express, React, Node.js) stack, designed to simplify the process of booking appointments with doctors. The platform allows users to create accounts, log in, browse a list of available doctors, view doctor profiles with details and </a:t>
            </a:r>
            <a:r>
              <a:rPr lang="en-US" sz="3399" dirty="0" err="1">
                <a:solidFill>
                  <a:srgbClr val="002060"/>
                </a:solidFill>
                <a:latin typeface="Canva Sans"/>
                <a:ea typeface="Canva Sans"/>
                <a:cs typeface="Canva Sans"/>
                <a:sym typeface="Canva Sans"/>
              </a:rPr>
              <a:t>specialisations</a:t>
            </a:r>
            <a:r>
              <a:rPr lang="en-US" sz="3399" dirty="0">
                <a:solidFill>
                  <a:srgbClr val="002060"/>
                </a:solidFill>
                <a:latin typeface="Canva Sans"/>
                <a:ea typeface="Canva Sans"/>
                <a:cs typeface="Canva Sans"/>
                <a:sym typeface="Canva Sans"/>
              </a:rPr>
              <a:t>, and schedule appointments. Users can also view their appointment history, manage bookings, and receive notifications or reminders.</a:t>
            </a:r>
          </a:p>
          <a:p>
            <a:pPr algn="l">
              <a:lnSpc>
                <a:spcPts val="4759"/>
              </a:lnSpc>
            </a:pPr>
            <a:r>
              <a:rPr lang="en-US" sz="3399" dirty="0">
                <a:solidFill>
                  <a:srgbClr val="002060"/>
                </a:solidFill>
                <a:latin typeface="Canva Sans"/>
                <a:ea typeface="Canva Sans"/>
                <a:cs typeface="Canva Sans"/>
                <a:sym typeface="Canva Sans"/>
              </a:rPr>
              <a:t>The application provides secure access for administrators to manage doctor profiles, appointment schedules, and user interactions. Admins can update doctor information, oversee booking requests, and monitor platform activity, ensuring a smooth and organized experience for both doctors and patients.</a:t>
            </a:r>
          </a:p>
          <a:p>
            <a:pPr algn="l">
              <a:lnSpc>
                <a:spcPts val="4759"/>
              </a:lnSpc>
            </a:pPr>
            <a:r>
              <a:rPr lang="en-US" sz="3399" dirty="0">
                <a:solidFill>
                  <a:srgbClr val="002060"/>
                </a:solidFill>
                <a:latin typeface="Canva Sans"/>
                <a:ea typeface="Canva Sans"/>
                <a:cs typeface="Canva Sans"/>
                <a:sym typeface="Canva Sans"/>
              </a:rPr>
              <a:t>This project highlights the potential of the MERN stack to build scalable, responsive, and user-friendly applications that enhance users' healthcare experiences.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862428" y="923925"/>
            <a:ext cx="7537649" cy="920116"/>
          </a:xfrm>
          <a:prstGeom prst="rect">
            <a:avLst/>
          </a:prstGeom>
        </p:spPr>
        <p:txBody>
          <a:bodyPr lIns="0" tIns="0" rIns="0" bIns="0" rtlCol="0" anchor="t">
            <a:spAutoFit/>
          </a:bodyPr>
          <a:lstStyle/>
          <a:p>
            <a:pPr algn="ctr">
              <a:lnSpc>
                <a:spcPts val="7559"/>
              </a:lnSpc>
              <a:spcBef>
                <a:spcPct val="0"/>
              </a:spcBef>
            </a:pPr>
            <a:r>
              <a:rPr lang="en-US" sz="5399" dirty="0">
                <a:solidFill>
                  <a:srgbClr val="002060"/>
                </a:solidFill>
                <a:latin typeface="Canva Sans"/>
                <a:ea typeface="Canva Sans"/>
                <a:cs typeface="Canva Sans"/>
                <a:sym typeface="Canva Sans"/>
              </a:rPr>
              <a:t>TECHNOLOGIES  USED</a:t>
            </a:r>
          </a:p>
        </p:txBody>
      </p:sp>
      <p:sp>
        <p:nvSpPr>
          <p:cNvPr id="3" name="TextBox 3"/>
          <p:cNvSpPr txBox="1"/>
          <p:nvPr/>
        </p:nvSpPr>
        <p:spPr>
          <a:xfrm>
            <a:off x="1255804" y="2646728"/>
            <a:ext cx="6764593" cy="5103961"/>
          </a:xfrm>
          <a:prstGeom prst="rect">
            <a:avLst/>
          </a:prstGeom>
        </p:spPr>
        <p:txBody>
          <a:bodyPr lIns="0" tIns="0" rIns="0" bIns="0" rtlCol="0" anchor="t">
            <a:spAutoFit/>
          </a:bodyPr>
          <a:lstStyle/>
          <a:p>
            <a:pPr algn="ctr">
              <a:lnSpc>
                <a:spcPts val="5570"/>
              </a:lnSpc>
            </a:pPr>
            <a:r>
              <a:rPr lang="en-US" sz="3978" dirty="0">
                <a:solidFill>
                  <a:srgbClr val="002060"/>
                </a:solidFill>
                <a:latin typeface="Canva Sans"/>
                <a:ea typeface="Canva Sans"/>
                <a:cs typeface="Canva Sans"/>
                <a:sym typeface="Canva Sans"/>
              </a:rPr>
              <a:t>Front End Technology:</a:t>
            </a:r>
          </a:p>
          <a:p>
            <a:pPr marL="772661" lvl="1" indent="-386330" algn="l">
              <a:lnSpc>
                <a:spcPts val="5010"/>
              </a:lnSpc>
              <a:buFont typeface="Arial"/>
              <a:buChar char="•"/>
            </a:pPr>
            <a:r>
              <a:rPr lang="en-US" sz="3578" dirty="0">
                <a:solidFill>
                  <a:srgbClr val="002060"/>
                </a:solidFill>
                <a:latin typeface="Canva Sans"/>
                <a:ea typeface="Canva Sans"/>
                <a:cs typeface="Canva Sans"/>
                <a:sym typeface="Canva Sans"/>
              </a:rPr>
              <a:t>React</a:t>
            </a:r>
          </a:p>
          <a:p>
            <a:pPr marL="772661" lvl="1" indent="-386330" algn="l">
              <a:lnSpc>
                <a:spcPts val="5010"/>
              </a:lnSpc>
              <a:buFont typeface="Arial"/>
              <a:buChar char="•"/>
            </a:pPr>
            <a:r>
              <a:rPr lang="en-US" sz="3578" dirty="0">
                <a:solidFill>
                  <a:srgbClr val="002060"/>
                </a:solidFill>
                <a:latin typeface="Canva Sans"/>
                <a:ea typeface="Canva Sans"/>
                <a:cs typeface="Canva Sans"/>
                <a:sym typeface="Canva Sans"/>
              </a:rPr>
              <a:t>React-Router</a:t>
            </a:r>
          </a:p>
          <a:p>
            <a:pPr marL="772661" lvl="1" indent="-386330" algn="l">
              <a:lnSpc>
                <a:spcPts val="5010"/>
              </a:lnSpc>
              <a:buFont typeface="Arial"/>
              <a:buChar char="•"/>
            </a:pPr>
            <a:r>
              <a:rPr lang="en-US" sz="3578" dirty="0">
                <a:solidFill>
                  <a:srgbClr val="002060"/>
                </a:solidFill>
                <a:latin typeface="Canva Sans"/>
                <a:ea typeface="Canva Sans"/>
                <a:cs typeface="Canva Sans"/>
                <a:sym typeface="Canva Sans"/>
              </a:rPr>
              <a:t>React-Redux</a:t>
            </a:r>
          </a:p>
          <a:p>
            <a:pPr marL="772661" lvl="1" indent="-386330" algn="l">
              <a:lnSpc>
                <a:spcPts val="5010"/>
              </a:lnSpc>
              <a:buFont typeface="Arial"/>
              <a:buChar char="•"/>
            </a:pPr>
            <a:r>
              <a:rPr lang="en-US" sz="3578" dirty="0">
                <a:solidFill>
                  <a:srgbClr val="002060"/>
                </a:solidFill>
                <a:latin typeface="Canva Sans"/>
                <a:ea typeface="Canva Sans"/>
                <a:cs typeface="Canva Sans"/>
                <a:sym typeface="Canva Sans"/>
              </a:rPr>
              <a:t>React-Bootstrap</a:t>
            </a:r>
          </a:p>
          <a:p>
            <a:pPr marL="772661" lvl="1" indent="-386330" algn="l">
              <a:lnSpc>
                <a:spcPts val="5010"/>
              </a:lnSpc>
              <a:buFont typeface="Arial"/>
              <a:buChar char="•"/>
            </a:pPr>
            <a:r>
              <a:rPr lang="en-US" sz="3578" dirty="0">
                <a:solidFill>
                  <a:srgbClr val="002060"/>
                </a:solidFill>
                <a:latin typeface="Canva Sans"/>
                <a:ea typeface="Canva Sans"/>
                <a:cs typeface="Canva Sans"/>
                <a:sym typeface="Canva Sans"/>
              </a:rPr>
              <a:t>Html</a:t>
            </a:r>
          </a:p>
          <a:p>
            <a:pPr marL="772661" lvl="1" indent="-386330" algn="l">
              <a:lnSpc>
                <a:spcPts val="5010"/>
              </a:lnSpc>
              <a:buFont typeface="Arial"/>
              <a:buChar char="•"/>
            </a:pPr>
            <a:r>
              <a:rPr lang="en-US" sz="3578" dirty="0" err="1">
                <a:solidFill>
                  <a:srgbClr val="002060"/>
                </a:solidFill>
                <a:latin typeface="Canva Sans"/>
                <a:ea typeface="Canva Sans"/>
                <a:cs typeface="Canva Sans"/>
                <a:sym typeface="Canva Sans"/>
              </a:rPr>
              <a:t>Css</a:t>
            </a:r>
            <a:endParaRPr lang="en-US" sz="3578" dirty="0">
              <a:solidFill>
                <a:srgbClr val="002060"/>
              </a:solidFill>
              <a:latin typeface="Canva Sans"/>
              <a:ea typeface="Canva Sans"/>
              <a:cs typeface="Canva Sans"/>
              <a:sym typeface="Canva Sans"/>
            </a:endParaRPr>
          </a:p>
          <a:p>
            <a:pPr algn="ctr">
              <a:lnSpc>
                <a:spcPts val="4170"/>
              </a:lnSpc>
            </a:pPr>
            <a:endParaRPr lang="en-US" sz="3578" dirty="0">
              <a:solidFill>
                <a:srgbClr val="FFFFFF"/>
              </a:solidFill>
              <a:latin typeface="Canva Sans"/>
              <a:ea typeface="Canva Sans"/>
              <a:cs typeface="Canva Sans"/>
              <a:sym typeface="Canva Sans"/>
            </a:endParaRPr>
          </a:p>
        </p:txBody>
      </p:sp>
      <p:sp>
        <p:nvSpPr>
          <p:cNvPr id="4" name="TextBox 4"/>
          <p:cNvSpPr txBox="1"/>
          <p:nvPr/>
        </p:nvSpPr>
        <p:spPr>
          <a:xfrm>
            <a:off x="10887979" y="2646728"/>
            <a:ext cx="5423973" cy="3885038"/>
          </a:xfrm>
          <a:prstGeom prst="rect">
            <a:avLst/>
          </a:prstGeom>
        </p:spPr>
        <p:txBody>
          <a:bodyPr lIns="0" tIns="0" rIns="0" bIns="0" rtlCol="0" anchor="t">
            <a:spAutoFit/>
          </a:bodyPr>
          <a:lstStyle/>
          <a:p>
            <a:pPr algn="l">
              <a:lnSpc>
                <a:spcPts val="5572"/>
              </a:lnSpc>
            </a:pPr>
            <a:r>
              <a:rPr lang="en-US" sz="3980" dirty="0">
                <a:solidFill>
                  <a:srgbClr val="002060"/>
                </a:solidFill>
                <a:latin typeface="Canva Sans"/>
                <a:ea typeface="Canva Sans"/>
                <a:cs typeface="Canva Sans"/>
                <a:sym typeface="Canva Sans"/>
              </a:rPr>
              <a:t>Back End Technology:</a:t>
            </a:r>
          </a:p>
          <a:p>
            <a:pPr marL="772921" lvl="1" indent="-386461" algn="l">
              <a:lnSpc>
                <a:spcPts val="5011"/>
              </a:lnSpc>
              <a:buFont typeface="Arial"/>
              <a:buChar char="•"/>
            </a:pPr>
            <a:r>
              <a:rPr lang="en-US" sz="3579" dirty="0">
                <a:solidFill>
                  <a:srgbClr val="002060"/>
                </a:solidFill>
                <a:latin typeface="Canva Sans"/>
                <a:ea typeface="Canva Sans"/>
                <a:cs typeface="Canva Sans"/>
                <a:sym typeface="Canva Sans"/>
              </a:rPr>
              <a:t>Node </a:t>
            </a:r>
            <a:r>
              <a:rPr lang="en-US" sz="3579" dirty="0" err="1">
                <a:solidFill>
                  <a:srgbClr val="002060"/>
                </a:solidFill>
                <a:latin typeface="Canva Sans"/>
                <a:ea typeface="Canva Sans"/>
                <a:cs typeface="Canva Sans"/>
                <a:sym typeface="Canva Sans"/>
              </a:rPr>
              <a:t>Js</a:t>
            </a:r>
            <a:endParaRPr lang="en-US" sz="3579" dirty="0">
              <a:solidFill>
                <a:srgbClr val="002060"/>
              </a:solidFill>
              <a:latin typeface="Canva Sans"/>
              <a:ea typeface="Canva Sans"/>
              <a:cs typeface="Canva Sans"/>
              <a:sym typeface="Canva Sans"/>
            </a:endParaRPr>
          </a:p>
          <a:p>
            <a:pPr marL="772921" lvl="1" indent="-386461" algn="l">
              <a:lnSpc>
                <a:spcPts val="5011"/>
              </a:lnSpc>
              <a:buFont typeface="Arial"/>
              <a:buChar char="•"/>
            </a:pPr>
            <a:r>
              <a:rPr lang="en-US" sz="3579" dirty="0">
                <a:solidFill>
                  <a:srgbClr val="002060"/>
                </a:solidFill>
                <a:latin typeface="Canva Sans"/>
                <a:ea typeface="Canva Sans"/>
                <a:cs typeface="Canva Sans"/>
                <a:sym typeface="Canva Sans"/>
              </a:rPr>
              <a:t>Express </a:t>
            </a:r>
            <a:r>
              <a:rPr lang="en-US" sz="3579" dirty="0" err="1">
                <a:solidFill>
                  <a:srgbClr val="002060"/>
                </a:solidFill>
                <a:latin typeface="Canva Sans"/>
                <a:ea typeface="Canva Sans"/>
                <a:cs typeface="Canva Sans"/>
                <a:sym typeface="Canva Sans"/>
              </a:rPr>
              <a:t>Js</a:t>
            </a:r>
            <a:endParaRPr lang="en-US" sz="3579" dirty="0">
              <a:solidFill>
                <a:srgbClr val="002060"/>
              </a:solidFill>
              <a:latin typeface="Canva Sans"/>
              <a:ea typeface="Canva Sans"/>
              <a:cs typeface="Canva Sans"/>
              <a:sym typeface="Canva Sans"/>
            </a:endParaRPr>
          </a:p>
          <a:p>
            <a:pPr marL="772921" lvl="1" indent="-386461" algn="l">
              <a:lnSpc>
                <a:spcPts val="5011"/>
              </a:lnSpc>
              <a:buFont typeface="Arial"/>
              <a:buChar char="•"/>
            </a:pPr>
            <a:r>
              <a:rPr lang="en-US" sz="3579" dirty="0" err="1">
                <a:solidFill>
                  <a:srgbClr val="002060"/>
                </a:solidFill>
                <a:latin typeface="Canva Sans"/>
                <a:ea typeface="Canva Sans"/>
                <a:cs typeface="Canva Sans"/>
                <a:sym typeface="Canva Sans"/>
              </a:rPr>
              <a:t>MongoDb</a:t>
            </a:r>
            <a:endParaRPr lang="en-US" sz="3579" dirty="0">
              <a:solidFill>
                <a:srgbClr val="002060"/>
              </a:solidFill>
              <a:latin typeface="Canva Sans"/>
              <a:ea typeface="Canva Sans"/>
              <a:cs typeface="Canva Sans"/>
              <a:sym typeface="Canva Sans"/>
            </a:endParaRPr>
          </a:p>
          <a:p>
            <a:pPr marL="772921" lvl="1" indent="-386461" algn="l">
              <a:lnSpc>
                <a:spcPts val="5011"/>
              </a:lnSpc>
              <a:buFont typeface="Arial"/>
              <a:buChar char="•"/>
            </a:pPr>
            <a:r>
              <a:rPr lang="en-US" sz="3579" dirty="0" err="1">
                <a:solidFill>
                  <a:srgbClr val="002060"/>
                </a:solidFill>
                <a:latin typeface="Canva Sans"/>
                <a:ea typeface="Canva Sans"/>
                <a:cs typeface="Canva Sans"/>
                <a:sym typeface="Canva Sans"/>
              </a:rPr>
              <a:t>bcrypt</a:t>
            </a:r>
            <a:endParaRPr lang="en-US" sz="3579" dirty="0">
              <a:solidFill>
                <a:srgbClr val="002060"/>
              </a:solidFill>
              <a:latin typeface="Canva Sans"/>
              <a:ea typeface="Canva Sans"/>
              <a:cs typeface="Canva Sans"/>
              <a:sym typeface="Canva Sans"/>
            </a:endParaRPr>
          </a:p>
          <a:p>
            <a:pPr algn="l">
              <a:lnSpc>
                <a:spcPts val="5011"/>
              </a:lnSpc>
            </a:pPr>
            <a:endParaRPr lang="en-US" sz="3579" dirty="0">
              <a:solidFill>
                <a:srgbClr val="FFFFFF"/>
              </a:solidFill>
              <a:latin typeface="Canva Sans"/>
              <a:ea typeface="Canva Sans"/>
              <a:cs typeface="Canva Sans"/>
              <a:sym typeface="Canv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672470" y="933450"/>
            <a:ext cx="4302125"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SIGNIN  PAGE </a:t>
            </a:r>
          </a:p>
        </p:txBody>
      </p:sp>
      <p:pic>
        <p:nvPicPr>
          <p:cNvPr id="5" name="Picture 4">
            <a:extLst>
              <a:ext uri="{FF2B5EF4-FFF2-40B4-BE49-F238E27FC236}">
                <a16:creationId xmlns:a16="http://schemas.microsoft.com/office/drawing/2014/main" id="{1AB93B5D-2161-6656-2AA8-84C90CFD27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00" y="2247900"/>
            <a:ext cx="13792200" cy="72590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956673" y="933450"/>
            <a:ext cx="4374654"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ADMIN PAGE </a:t>
            </a:r>
          </a:p>
        </p:txBody>
      </p:sp>
      <p:pic>
        <p:nvPicPr>
          <p:cNvPr id="5" name="Picture 4">
            <a:extLst>
              <a:ext uri="{FF2B5EF4-FFF2-40B4-BE49-F238E27FC236}">
                <a16:creationId xmlns:a16="http://schemas.microsoft.com/office/drawing/2014/main" id="{95960EDD-A55B-D61C-519A-62478DDB4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2495550"/>
            <a:ext cx="15087600" cy="6858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776598" y="933450"/>
            <a:ext cx="8210848"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APPOINTMENT PORTAL</a:t>
            </a:r>
          </a:p>
        </p:txBody>
      </p:sp>
      <p:pic>
        <p:nvPicPr>
          <p:cNvPr id="5" name="Picture 4">
            <a:extLst>
              <a:ext uri="{FF2B5EF4-FFF2-40B4-BE49-F238E27FC236}">
                <a16:creationId xmlns:a16="http://schemas.microsoft.com/office/drawing/2014/main" id="{0146E879-7116-88BA-7E3D-B163A0C09B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2324100"/>
            <a:ext cx="12801600" cy="6858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767612" y="933450"/>
            <a:ext cx="4752777" cy="887095"/>
          </a:xfrm>
          <a:prstGeom prst="rect">
            <a:avLst/>
          </a:prstGeom>
        </p:spPr>
        <p:txBody>
          <a:bodyPr lIns="0" tIns="0" rIns="0" bIns="0" rtlCol="0" anchor="t">
            <a:spAutoFit/>
          </a:bodyPr>
          <a:lstStyle/>
          <a:p>
            <a:pPr algn="ctr">
              <a:lnSpc>
                <a:spcPts val="7279"/>
              </a:lnSpc>
            </a:pPr>
            <a:r>
              <a:rPr lang="en-US" sz="5199" b="1" dirty="0">
                <a:solidFill>
                  <a:srgbClr val="002060"/>
                </a:solidFill>
                <a:latin typeface="Canva Sans Bold"/>
                <a:ea typeface="Canva Sans Bold"/>
                <a:cs typeface="Canva Sans Bold"/>
                <a:sym typeface="Canva Sans Bold"/>
              </a:rPr>
              <a:t>USER PAGE</a:t>
            </a:r>
          </a:p>
        </p:txBody>
      </p:sp>
      <p:pic>
        <p:nvPicPr>
          <p:cNvPr id="5" name="Picture 4">
            <a:extLst>
              <a:ext uri="{FF2B5EF4-FFF2-40B4-BE49-F238E27FC236}">
                <a16:creationId xmlns:a16="http://schemas.microsoft.com/office/drawing/2014/main" id="{EAAB6DCE-0893-F58F-4D5E-12A5491567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0" y="2171700"/>
            <a:ext cx="14097000" cy="6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TotalTime>
  <Words>222</Words>
  <Application>Microsoft Office PowerPoint</Application>
  <PresentationFormat>Custom</PresentationFormat>
  <Paragraphs>37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Montserrat</vt:lpstr>
      <vt:lpstr>Canva Sans Bold</vt:lpstr>
      <vt:lpstr>Canva Sans</vt:lpstr>
      <vt:lpstr>DM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GROCERY</dc:title>
  <dc:creator>ram ram</dc:creator>
  <cp:lastModifiedBy>Adlin Gracia</cp:lastModifiedBy>
  <cp:revision>4</cp:revision>
  <dcterms:created xsi:type="dcterms:W3CDTF">2006-08-16T00:00:00Z</dcterms:created>
  <dcterms:modified xsi:type="dcterms:W3CDTF">2024-11-15T20:33:42Z</dcterms:modified>
  <dc:identifier>DAGVDaMGLm4</dc:identifier>
</cp:coreProperties>
</file>

<file path=docProps/thumbnail.jpeg>
</file>